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10080625" cy="567055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8"/>
    <p:restoredTop sz="94679"/>
  </p:normalViewPr>
  <p:slideViewPr>
    <p:cSldViewPr snapToGrid="0">
      <p:cViewPr varScale="1">
        <p:scale>
          <a:sx n="191" d="100"/>
          <a:sy n="191" d="100"/>
        </p:scale>
        <p:origin x="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F4A24CE-1247-464C-A5C1-48B4DCFCF63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656000"/>
            <a:ext cx="9071280" cy="141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201120"/>
            <a:ext cx="9071280" cy="141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4E9B81A-F1A5-491B-BAB5-2493ECD8FD4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504000" y="1656000"/>
            <a:ext cx="4426560" cy="141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52320" y="1656000"/>
            <a:ext cx="4426560" cy="141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04000" y="3201120"/>
            <a:ext cx="4426560" cy="141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5152320" y="3201120"/>
            <a:ext cx="4426560" cy="141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1A251C6-28EC-4E20-882F-28C871F9031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656000"/>
            <a:ext cx="2920680" cy="141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571200" y="1656000"/>
            <a:ext cx="2920680" cy="141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638040" y="1656000"/>
            <a:ext cx="2920680" cy="141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504000" y="3201120"/>
            <a:ext cx="2920680" cy="141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571200" y="3201120"/>
            <a:ext cx="2920680" cy="141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638040" y="3201120"/>
            <a:ext cx="2920680" cy="141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0167EE2-3490-456E-AC50-C1DA65B162E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656000"/>
            <a:ext cx="9071280" cy="295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EF37459-3B6F-4FAE-8ECA-86D3CE6DE8F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656000"/>
            <a:ext cx="9071280" cy="295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9EB576E-8680-48E6-BD50-073B282C458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04000" y="1656000"/>
            <a:ext cx="4426560" cy="295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5152320" y="1656000"/>
            <a:ext cx="4426560" cy="295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BE7155F-F4BA-4C8A-A91E-C09E502F001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E745737-DFE7-45C1-A9BE-DF03071C2A6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504000" y="565560"/>
            <a:ext cx="9071280" cy="4386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4F805E-04B2-4870-8783-F8E8571007E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656000"/>
            <a:ext cx="4426560" cy="141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5152320" y="1656000"/>
            <a:ext cx="4426560" cy="295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504000" y="3201120"/>
            <a:ext cx="4426560" cy="141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30863D4-9629-457A-A805-3A5401AF62A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504000" y="1656000"/>
            <a:ext cx="4426560" cy="295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152320" y="1656000"/>
            <a:ext cx="4426560" cy="141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5152320" y="3201120"/>
            <a:ext cx="4426560" cy="141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E227672-CE23-4E06-BDCB-413EC17FDBE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504000" y="1656000"/>
            <a:ext cx="4426560" cy="141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152320" y="1656000"/>
            <a:ext cx="4426560" cy="141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04000" y="3201120"/>
            <a:ext cx="9071280" cy="1410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D30FF0E-ED8E-449A-BAC1-0E8179FDFA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/>
          <p:nvPr/>
        </p:nvPicPr>
        <p:blipFill>
          <a:blip r:embed="rId14"/>
          <a:stretch/>
        </p:blipFill>
        <p:spPr>
          <a:xfrm>
            <a:off x="0" y="5104800"/>
            <a:ext cx="10079640" cy="580680"/>
          </a:xfrm>
          <a:prstGeom prst="rect">
            <a:avLst/>
          </a:prstGeom>
          <a:ln w="0">
            <a:noFill/>
          </a:ln>
        </p:spPr>
      </p:pic>
      <p:pic>
        <p:nvPicPr>
          <p:cNvPr id="8" name="Рисунок 5"/>
          <p:cNvPicPr/>
          <p:nvPr/>
        </p:nvPicPr>
        <p:blipFill>
          <a:blip r:embed="rId15"/>
          <a:stretch/>
        </p:blipFill>
        <p:spPr>
          <a:xfrm>
            <a:off x="0" y="0"/>
            <a:ext cx="10079640" cy="32364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56556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>
          <a:xfrm>
            <a:off x="4221000" y="5271840"/>
            <a:ext cx="319464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buNone/>
              <a:defRPr lang="ru-RU" sz="1400" b="0" strike="noStrike" spc="-1">
                <a:solidFill>
                  <a:srgbClr val="FFFFFF"/>
                </a:solidFill>
                <a:latin typeface="Arial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ru-RU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&lt;footer&gt;</a:t>
            </a:r>
            <a:endParaRPr lang="ru-RU" sz="1400" b="0" strike="noStrike" spc="-1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>
          <a:xfrm>
            <a:off x="7632000" y="5271840"/>
            <a:ext cx="2347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ru-RU" sz="1400" b="0" strike="noStrike" spc="-1">
                <a:solidFill>
                  <a:srgbClr val="FFFFFF"/>
                </a:solidFill>
                <a:latin typeface="Arial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D55FBD4-5298-4E47-AC85-AEF103D45724}" type="slidenum">
              <a:rPr lang="ru-RU" sz="1400" b="0" strike="noStrike" spc="-1">
                <a:solidFill>
                  <a:srgbClr val="FFFFFF"/>
                </a:solidFill>
                <a:latin typeface="Arial"/>
                <a:ea typeface="DejaVu Sans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>
          <a:xfrm>
            <a:off x="1728000" y="5284080"/>
            <a:ext cx="234792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ru-RU" sz="1400" b="0" strike="noStrike" spc="-1">
                <a:latin typeface="Times New Roman"/>
              </a:defRPr>
            </a:lvl1pPr>
          </a:lstStyle>
          <a:p>
            <a:r>
              <a:rPr lang="ru-RU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microsoft.com/office/2007/relationships/hdphoto" Target="../media/hdphoto1.wdp"/><Relationship Id="rId4" Type="http://schemas.openxmlformats.org/officeDocument/2006/relationships/image" Target="../media/image12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0" Type="http://schemas.microsoft.com/office/2007/relationships/hdphoto" Target="../media/hdphoto2.wdp"/><Relationship Id="rId4" Type="http://schemas.openxmlformats.org/officeDocument/2006/relationships/image" Target="../media/image12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5.png"/><Relationship Id="rId5" Type="http://schemas.openxmlformats.org/officeDocument/2006/relationships/image" Target="../media/image13.png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5.png"/><Relationship Id="rId5" Type="http://schemas.openxmlformats.org/officeDocument/2006/relationships/image" Target="../media/image13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10" Type="http://schemas.openxmlformats.org/officeDocument/2006/relationships/image" Target="../media/image30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31.png"/><Relationship Id="rId5" Type="http://schemas.openxmlformats.org/officeDocument/2006/relationships/image" Target="../media/image13.png"/><Relationship Id="rId10" Type="http://schemas.openxmlformats.org/officeDocument/2006/relationships/image" Target="../media/image30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3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31.png"/><Relationship Id="rId5" Type="http://schemas.openxmlformats.org/officeDocument/2006/relationships/image" Target="../media/image13.png"/><Relationship Id="rId10" Type="http://schemas.openxmlformats.org/officeDocument/2006/relationships/image" Target="../media/image30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34.png"/><Relationship Id="rId5" Type="http://schemas.openxmlformats.org/officeDocument/2006/relationships/image" Target="../media/image13.png"/><Relationship Id="rId10" Type="http://schemas.openxmlformats.org/officeDocument/2006/relationships/image" Target="../media/image30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35.png"/><Relationship Id="rId2" Type="http://schemas.openxmlformats.org/officeDocument/2006/relationships/image" Target="../media/image10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34.png"/><Relationship Id="rId5" Type="http://schemas.openxmlformats.org/officeDocument/2006/relationships/image" Target="../media/image13.png"/><Relationship Id="rId15" Type="http://schemas.openxmlformats.org/officeDocument/2006/relationships/image" Target="../media/image33.png"/><Relationship Id="rId10" Type="http://schemas.openxmlformats.org/officeDocument/2006/relationships/image" Target="../media/image30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34.png"/><Relationship Id="rId5" Type="http://schemas.openxmlformats.org/officeDocument/2006/relationships/image" Target="../media/image13.png"/><Relationship Id="rId10" Type="http://schemas.openxmlformats.org/officeDocument/2006/relationships/image" Target="../media/image30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9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34.png"/><Relationship Id="rId5" Type="http://schemas.openxmlformats.org/officeDocument/2006/relationships/image" Target="../media/image13.png"/><Relationship Id="rId10" Type="http://schemas.openxmlformats.org/officeDocument/2006/relationships/image" Target="../media/image30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9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34.png"/><Relationship Id="rId5" Type="http://schemas.openxmlformats.org/officeDocument/2006/relationships/image" Target="../media/image13.png"/><Relationship Id="rId15" Type="http://schemas.openxmlformats.org/officeDocument/2006/relationships/image" Target="../media/image41.png"/><Relationship Id="rId10" Type="http://schemas.openxmlformats.org/officeDocument/2006/relationships/image" Target="../media/image30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1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2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12" Type="http://schemas.openxmlformats.org/officeDocument/2006/relationships/image" Target="../media/image3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34.png"/><Relationship Id="rId5" Type="http://schemas.openxmlformats.org/officeDocument/2006/relationships/image" Target="../media/image13.png"/><Relationship Id="rId10" Type="http://schemas.openxmlformats.org/officeDocument/2006/relationships/image" Target="../media/image30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gif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920" y="648000"/>
            <a:ext cx="9071280" cy="2735640"/>
          </a:xfrm>
          <a:prstGeom prst="rect">
            <a:avLst/>
          </a:prstGeom>
          <a:solidFill>
            <a:srgbClr val="C7243A"/>
          </a:solidFill>
          <a:ln w="0">
            <a:noFill/>
          </a:ln>
        </p:spPr>
        <p:txBody>
          <a:bodyPr lIns="72000" tIns="0" rIns="0" bIns="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 </a:t>
            </a:r>
            <a:r>
              <a:rPr lang="en-US" sz="4400" b="1" strike="noStrike" spc="-1" dirty="0">
                <a:solidFill>
                  <a:srgbClr val="FFFFFF"/>
                </a:solidFill>
                <a:latin typeface="Arial"/>
                <a:ea typeface="DejaVu Sans"/>
              </a:rPr>
              <a:t>Optimization</a:t>
            </a:r>
            <a:br>
              <a:rPr lang="en-US" sz="4400" b="1" strike="noStrike" spc="-1" dirty="0">
                <a:solidFill>
                  <a:srgbClr val="FFFFFF"/>
                </a:solidFill>
                <a:latin typeface="Arial"/>
                <a:ea typeface="DejaVu Sans"/>
              </a:rPr>
            </a:br>
            <a:r>
              <a:rPr lang="en-US" sz="44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  </a:t>
            </a:r>
            <a:r>
              <a:rPr lang="en-US" sz="2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practice</a:t>
            </a:r>
            <a:r>
              <a:rPr lang="ru-RU" sz="28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 02</a:t>
            </a:r>
            <a:endParaRPr lang="ru-RU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FE659EE-4C12-4311-AE4F-FAB492F1F98F}"/>
              </a:ext>
            </a:extLst>
          </p:cNvPr>
          <p:cNvSpPr/>
          <p:nvPr/>
        </p:nvSpPr>
        <p:spPr>
          <a:xfrm>
            <a:off x="5099328" y="3898835"/>
            <a:ext cx="4837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ГУУ, 3-й курс 202</a:t>
            </a:r>
            <a:r>
              <a:rPr lang="en-US" sz="2400" b="1" dirty="0"/>
              <a:t>4</a:t>
            </a:r>
            <a:r>
              <a:rPr lang="ru-RU" sz="2400" b="1" dirty="0"/>
              <a:t>, </a:t>
            </a:r>
            <a:r>
              <a:rPr lang="en-US" sz="2400" b="1" dirty="0"/>
              <a:t>2</a:t>
            </a:r>
            <a:r>
              <a:rPr lang="ru-RU" sz="2400" b="1" dirty="0"/>
              <a:t>-й семестр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1EE18-0D22-C12E-F0C4-5C19D20E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Разбираем пример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C0BF1D-F24F-0994-CE92-3EF90631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53" y="1823328"/>
            <a:ext cx="6414717" cy="2765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C6FF8D-0BDF-B814-34CB-6234430F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84" y="877248"/>
            <a:ext cx="2262166" cy="35752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59AFF7-CCA1-807A-7973-3FE3BD06E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039" y="777543"/>
            <a:ext cx="1060891" cy="5221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F8F4AD-FDBD-9DD9-F0E8-64B428115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68" y="870325"/>
            <a:ext cx="800100" cy="3365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50C585-21A0-C8B9-2D83-3E86FDBAA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764" y="1849189"/>
            <a:ext cx="5994227" cy="26900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811B98-DA1A-B294-3D32-0FE03CC6E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112" y="1849189"/>
            <a:ext cx="6075609" cy="27363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78C1F-1B14-777E-22B1-B76ABBC9B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3339" y="3323876"/>
            <a:ext cx="537269" cy="70749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DBA394A-036B-5F38-9DB0-AA80E5BBFF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Texturizer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6734" y="1972601"/>
            <a:ext cx="1444104" cy="115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11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1EE18-0D22-C12E-F0C4-5C19D20E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Разбираем пример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C0BF1D-F24F-0994-CE92-3EF90631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53" y="1823328"/>
            <a:ext cx="6414717" cy="2765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C6FF8D-0BDF-B814-34CB-6234430F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84" y="877248"/>
            <a:ext cx="2262166" cy="35752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59AFF7-CCA1-807A-7973-3FE3BD06E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039" y="777543"/>
            <a:ext cx="1060891" cy="5221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F8F4AD-FDBD-9DD9-F0E8-64B428115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68" y="870325"/>
            <a:ext cx="800100" cy="3365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50C585-21A0-C8B9-2D83-3E86FDBAA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764" y="1849189"/>
            <a:ext cx="5994227" cy="26900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811B98-DA1A-B294-3D32-0FE03CC6E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112" y="1849189"/>
            <a:ext cx="6075609" cy="27363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78C1F-1B14-777E-22B1-B76ABBC9B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3339" y="3323876"/>
            <a:ext cx="537269" cy="70749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DBA394A-036B-5F38-9DB0-AA80E5BBFF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Texturizer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6734" y="1972601"/>
            <a:ext cx="1444104" cy="115148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CD70E47-8545-0BC2-06F5-6017AF15FD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34254" y="2367561"/>
            <a:ext cx="364325" cy="46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10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1EE18-0D22-C12E-F0C4-5C19D20E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Разбираем пример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C0BF1D-F24F-0994-CE92-3EF90631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53" y="1823328"/>
            <a:ext cx="6414717" cy="2765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C6FF8D-0BDF-B814-34CB-6234430F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84" y="877248"/>
            <a:ext cx="2262166" cy="35752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59AFF7-CCA1-807A-7973-3FE3BD06E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039" y="777543"/>
            <a:ext cx="1060891" cy="5221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F8F4AD-FDBD-9DD9-F0E8-64B428115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68" y="870325"/>
            <a:ext cx="800100" cy="3365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50C585-21A0-C8B9-2D83-3E86FDBAA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764" y="1849189"/>
            <a:ext cx="5994227" cy="26900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811B98-DA1A-B294-3D32-0FE03CC6E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112" y="1849189"/>
            <a:ext cx="6075609" cy="27363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78C1F-1B14-777E-22B1-B76ABBC9B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3339" y="3323876"/>
            <a:ext cx="537269" cy="7074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C835C18-43DB-1A7D-FDC0-5A278C530C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5770" y="3277155"/>
            <a:ext cx="511516" cy="65694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C9E8DC9-B344-7AF9-240C-7C2BC19A46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7418" y="1916569"/>
            <a:ext cx="1285818" cy="26256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4E5FC85-F361-327C-397C-A698859586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1317" y="2179138"/>
            <a:ext cx="616151" cy="46081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B836916-7021-03CB-636E-4EBB87E887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83793" y="2639957"/>
            <a:ext cx="625649" cy="27425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77857E6-E0FC-DF49-56F3-89A9A0B228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17468" y="2280659"/>
            <a:ext cx="1404147" cy="55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88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1EE18-0D22-C12E-F0C4-5C19D20E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Разбираем пример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C0BF1D-F24F-0994-CE92-3EF90631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53" y="1823328"/>
            <a:ext cx="6414717" cy="2765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C6FF8D-0BDF-B814-34CB-6234430F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84" y="877248"/>
            <a:ext cx="2262166" cy="35752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59AFF7-CCA1-807A-7973-3FE3BD06E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039" y="777543"/>
            <a:ext cx="1060891" cy="5221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F8F4AD-FDBD-9DD9-F0E8-64B428115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68" y="870325"/>
            <a:ext cx="800100" cy="3365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50C585-21A0-C8B9-2D83-3E86FDBAA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764" y="1849189"/>
            <a:ext cx="5994227" cy="26900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811B98-DA1A-B294-3D32-0FE03CC6E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112" y="1849189"/>
            <a:ext cx="6075609" cy="27363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78C1F-1B14-777E-22B1-B76ABBC9B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3339" y="3323876"/>
            <a:ext cx="537269" cy="7074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C835C18-43DB-1A7D-FDC0-5A278C530C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5770" y="3277155"/>
            <a:ext cx="511516" cy="65694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C9E8DC9-B344-7AF9-240C-7C2BC19A46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7418" y="1916569"/>
            <a:ext cx="1285818" cy="26256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4E5FC85-F361-327C-397C-A698859586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1317" y="2179138"/>
            <a:ext cx="616151" cy="46081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B836916-7021-03CB-636E-4EBB87E887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83793" y="2639957"/>
            <a:ext cx="625649" cy="27425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77857E6-E0FC-DF49-56F3-89A9A0B228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17468" y="2280659"/>
            <a:ext cx="1404147" cy="55461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65B60FA-46A5-C84F-9379-0C176CFD5B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1958" y="2835275"/>
            <a:ext cx="511278" cy="45446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B65F52B-55AF-520E-3151-219CD67DC0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57387" y="2777085"/>
            <a:ext cx="410077" cy="41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65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1EE18-0D22-C12E-F0C4-5C19D20E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Разбираем пример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C0BF1D-F24F-0994-CE92-3EF90631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53" y="1823328"/>
            <a:ext cx="6414717" cy="2765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C6FF8D-0BDF-B814-34CB-6234430F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84" y="877248"/>
            <a:ext cx="2262166" cy="35752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59AFF7-CCA1-807A-7973-3FE3BD06E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039" y="777543"/>
            <a:ext cx="1060891" cy="5221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F8F4AD-FDBD-9DD9-F0E8-64B428115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68" y="870325"/>
            <a:ext cx="800100" cy="3365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50C585-21A0-C8B9-2D83-3E86FDBAA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764" y="1849189"/>
            <a:ext cx="5994227" cy="26900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811B98-DA1A-B294-3D32-0FE03CC6E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112" y="1849189"/>
            <a:ext cx="6075609" cy="27363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78C1F-1B14-777E-22B1-B76ABBC9B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3339" y="3323876"/>
            <a:ext cx="537269" cy="7074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C835C18-43DB-1A7D-FDC0-5A278C530C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5770" y="3277155"/>
            <a:ext cx="511516" cy="65694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D97EDDA-6D47-2425-C2D3-6EB0C7EB95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1917" y="4254775"/>
            <a:ext cx="632683" cy="7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23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1EE18-0D22-C12E-F0C4-5C19D20E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Разбираем пример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C0BF1D-F24F-0994-CE92-3EF90631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53" y="1823328"/>
            <a:ext cx="6414717" cy="2765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C6FF8D-0BDF-B814-34CB-6234430F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84" y="877248"/>
            <a:ext cx="2262166" cy="35752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59AFF7-CCA1-807A-7973-3FE3BD06E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039" y="777543"/>
            <a:ext cx="1060891" cy="5221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F8F4AD-FDBD-9DD9-F0E8-64B428115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68" y="870325"/>
            <a:ext cx="800100" cy="3365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50C585-21A0-C8B9-2D83-3E86FDBAA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764" y="1849189"/>
            <a:ext cx="5994227" cy="26900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811B98-DA1A-B294-3D32-0FE03CC6E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112" y="1849189"/>
            <a:ext cx="6075609" cy="27363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78C1F-1B14-777E-22B1-B76ABBC9B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3339" y="3323876"/>
            <a:ext cx="537269" cy="7074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C835C18-43DB-1A7D-FDC0-5A278C530C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5770" y="3277155"/>
            <a:ext cx="511516" cy="65694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D97EDDA-6D47-2425-C2D3-6EB0C7EB95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1917" y="4254775"/>
            <a:ext cx="632683" cy="7139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CEBABC9-A586-2622-54F6-4103559451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4244" y="1991759"/>
            <a:ext cx="1874421" cy="5696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F6B4E11-B40B-C3C1-405B-7C44AE4C79F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8292"/>
          <a:stretch/>
        </p:blipFill>
        <p:spPr>
          <a:xfrm>
            <a:off x="7761278" y="3068233"/>
            <a:ext cx="1479522" cy="2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48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1EE18-0D22-C12E-F0C4-5C19D20E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Разбираем пример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C0BF1D-F24F-0994-CE92-3EF90631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53" y="1823328"/>
            <a:ext cx="6414717" cy="2765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C6FF8D-0BDF-B814-34CB-6234430F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84" y="877248"/>
            <a:ext cx="2262166" cy="35752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59AFF7-CCA1-807A-7973-3FE3BD06E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039" y="777543"/>
            <a:ext cx="1060891" cy="5221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F8F4AD-FDBD-9DD9-F0E8-64B428115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68" y="870325"/>
            <a:ext cx="800100" cy="3365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50C585-21A0-C8B9-2D83-3E86FDBAA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764" y="1849189"/>
            <a:ext cx="5994227" cy="26900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811B98-DA1A-B294-3D32-0FE03CC6E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112" y="1849189"/>
            <a:ext cx="6075609" cy="27363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78C1F-1B14-777E-22B1-B76ABBC9B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3339" y="3323876"/>
            <a:ext cx="537269" cy="7074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C835C18-43DB-1A7D-FDC0-5A278C530C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5770" y="3277155"/>
            <a:ext cx="511516" cy="65694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D97EDDA-6D47-2425-C2D3-6EB0C7EB95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1917" y="4254775"/>
            <a:ext cx="632683" cy="7139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CEBABC9-A586-2622-54F6-4103559451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24244" y="1991759"/>
            <a:ext cx="1874421" cy="56967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F6B4E11-B40B-C3C1-405B-7C44AE4C79F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8292"/>
          <a:stretch/>
        </p:blipFill>
        <p:spPr>
          <a:xfrm>
            <a:off x="7761278" y="3068233"/>
            <a:ext cx="1479522" cy="2356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F3E7D1F-E866-1E2D-3EEA-95AA335772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70114" y="2636514"/>
            <a:ext cx="590708" cy="19493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739B407-0561-FF92-3B33-FD8FC80416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60822" y="2561436"/>
            <a:ext cx="410077" cy="41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09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1EE18-0D22-C12E-F0C4-5C19D20E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Разбираем пример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C0BF1D-F24F-0994-CE92-3EF90631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53" y="1823328"/>
            <a:ext cx="6414717" cy="2765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C6FF8D-0BDF-B814-34CB-6234430F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84" y="877248"/>
            <a:ext cx="2262166" cy="35752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59AFF7-CCA1-807A-7973-3FE3BD06E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039" y="777543"/>
            <a:ext cx="1060891" cy="5221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F8F4AD-FDBD-9DD9-F0E8-64B428115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68" y="870325"/>
            <a:ext cx="800100" cy="3365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50C585-21A0-C8B9-2D83-3E86FDBAA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764" y="1849189"/>
            <a:ext cx="5994227" cy="26900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811B98-DA1A-B294-3D32-0FE03CC6E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112" y="1849189"/>
            <a:ext cx="6075609" cy="27363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78C1F-1B14-777E-22B1-B76ABBC9B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3339" y="3323876"/>
            <a:ext cx="537269" cy="7074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C835C18-43DB-1A7D-FDC0-5A278C530C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5770" y="3277155"/>
            <a:ext cx="511516" cy="65694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D97EDDA-6D47-2425-C2D3-6EB0C7EB95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1917" y="4254775"/>
            <a:ext cx="632683" cy="7139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BEAE5FF-3EE5-6B91-8436-04EBA65E39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1950" y="2894667"/>
            <a:ext cx="284878" cy="32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15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1EE18-0D22-C12E-F0C4-5C19D20E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Разбираем пример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C0BF1D-F24F-0994-CE92-3EF90631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53" y="1823328"/>
            <a:ext cx="6414717" cy="2765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C6FF8D-0BDF-B814-34CB-6234430F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84" y="877248"/>
            <a:ext cx="2262166" cy="35752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59AFF7-CCA1-807A-7973-3FE3BD06E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039" y="777543"/>
            <a:ext cx="1060891" cy="5221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F8F4AD-FDBD-9DD9-F0E8-64B428115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68" y="870325"/>
            <a:ext cx="800100" cy="3365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50C585-21A0-C8B9-2D83-3E86FDBAA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764" y="1849189"/>
            <a:ext cx="5994227" cy="26900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811B98-DA1A-B294-3D32-0FE03CC6E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112" y="1849189"/>
            <a:ext cx="6075609" cy="27363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78C1F-1B14-777E-22B1-B76ABBC9B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3339" y="3323876"/>
            <a:ext cx="537269" cy="7074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C835C18-43DB-1A7D-FDC0-5A278C530C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5770" y="3277155"/>
            <a:ext cx="511516" cy="65694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D97EDDA-6D47-2425-C2D3-6EB0C7EB95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1917" y="4254775"/>
            <a:ext cx="632683" cy="7139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BEAE5FF-3EE5-6B91-8436-04EBA65E39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1950" y="2894667"/>
            <a:ext cx="284878" cy="32939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FB6B9DF-F3C6-3224-354F-431B9CA9B9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70997" y="1723623"/>
            <a:ext cx="1092942" cy="43423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A31C63-E650-2A62-ECEC-CD5BE5710F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40444" y="1704024"/>
            <a:ext cx="644346" cy="43423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E6A0AA9-172B-5B78-F9E5-9EF9995D149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11919" y="2606347"/>
            <a:ext cx="1378240" cy="22892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59F3883-E525-B7C0-0ADB-DCB8A79C81A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78608" y="2185270"/>
            <a:ext cx="590708" cy="19493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16E4BA-8051-C42B-D98A-A0670DF4309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69316" y="2110192"/>
            <a:ext cx="410077" cy="41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07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1EE18-0D22-C12E-F0C4-5C19D20E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Разбираем пример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C0BF1D-F24F-0994-CE92-3EF90631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53" y="1823328"/>
            <a:ext cx="6414717" cy="2765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C6FF8D-0BDF-B814-34CB-6234430F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84" y="877248"/>
            <a:ext cx="2262166" cy="35752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59AFF7-CCA1-807A-7973-3FE3BD06E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039" y="777543"/>
            <a:ext cx="1060891" cy="5221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F8F4AD-FDBD-9DD9-F0E8-64B428115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68" y="870325"/>
            <a:ext cx="800100" cy="3365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50C585-21A0-C8B9-2D83-3E86FDBAA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764" y="1849189"/>
            <a:ext cx="5994227" cy="26900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811B98-DA1A-B294-3D32-0FE03CC6E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112" y="1849189"/>
            <a:ext cx="6075609" cy="27363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78C1F-1B14-777E-22B1-B76ABBC9B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3339" y="3323876"/>
            <a:ext cx="537269" cy="7074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C835C18-43DB-1A7D-FDC0-5A278C530C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5770" y="3277155"/>
            <a:ext cx="511516" cy="65694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D97EDDA-6D47-2425-C2D3-6EB0C7EB95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1917" y="4254775"/>
            <a:ext cx="632683" cy="7139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BEAE5FF-3EE5-6B91-8436-04EBA65E39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1950" y="2894667"/>
            <a:ext cx="284878" cy="32939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E9FBAB6-9465-FC84-F51B-16A147D50C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2980" y="3261650"/>
            <a:ext cx="375278" cy="41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56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F57CAC-C2BB-DAD5-12FA-4C2D2090A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оптимизировать и как?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426DDB-6603-A5C3-2CEC-A58126668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50" y="2025521"/>
            <a:ext cx="1562100" cy="19431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1DC3ED-CD10-A51A-02BB-DF32E3AB5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156" y="2025521"/>
            <a:ext cx="1980112" cy="19431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1A08CA-9BF0-0E2B-6B21-D718BFE63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275" y="2025521"/>
            <a:ext cx="1788535" cy="19431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7DB146-EE26-FD11-3E80-6F217198B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457" y="2025521"/>
            <a:ext cx="2223692" cy="1943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07B5-C80D-1D04-8A9D-22CE1473686B}"/>
              </a:ext>
            </a:extLst>
          </p:cNvPr>
          <p:cNvSpPr txBox="1"/>
          <p:nvPr/>
        </p:nvSpPr>
        <p:spPr>
          <a:xfrm>
            <a:off x="1011397" y="4113170"/>
            <a:ext cx="1148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неделя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541611-94F5-A729-5758-0EF21C6916C6}"/>
              </a:ext>
            </a:extLst>
          </p:cNvPr>
          <p:cNvSpPr txBox="1"/>
          <p:nvPr/>
        </p:nvSpPr>
        <p:spPr>
          <a:xfrm>
            <a:off x="3461581" y="4113170"/>
            <a:ext cx="1148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 год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00F5E9-ACD7-91A4-7289-8CD92D60A6FF}"/>
              </a:ext>
            </a:extLst>
          </p:cNvPr>
          <p:cNvSpPr txBox="1"/>
          <p:nvPr/>
        </p:nvSpPr>
        <p:spPr>
          <a:xfrm>
            <a:off x="5789853" y="4113170"/>
            <a:ext cx="1148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 года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14004E-83B9-2317-D66B-6E8165603433}"/>
              </a:ext>
            </a:extLst>
          </p:cNvPr>
          <p:cNvSpPr txBox="1"/>
          <p:nvPr/>
        </p:nvSpPr>
        <p:spPr>
          <a:xfrm>
            <a:off x="8118125" y="4113170"/>
            <a:ext cx="788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 лет</a:t>
            </a:r>
          </a:p>
        </p:txBody>
      </p:sp>
    </p:spTree>
    <p:extLst>
      <p:ext uri="{BB962C8B-B14F-4D97-AF65-F5344CB8AC3E}">
        <p14:creationId xmlns:p14="http://schemas.microsoft.com/office/powerpoint/2010/main" val="3756172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1EE18-0D22-C12E-F0C4-5C19D20E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Разбираем пример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C0BF1D-F24F-0994-CE92-3EF90631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53" y="1823328"/>
            <a:ext cx="6414717" cy="2765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C6FF8D-0BDF-B814-34CB-6234430F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84" y="877248"/>
            <a:ext cx="2262166" cy="35752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59AFF7-CCA1-807A-7973-3FE3BD06E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039" y="777543"/>
            <a:ext cx="1060891" cy="5221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F8F4AD-FDBD-9DD9-F0E8-64B428115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68" y="870325"/>
            <a:ext cx="800100" cy="3365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50C585-21A0-C8B9-2D83-3E86FDBAA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764" y="1849189"/>
            <a:ext cx="5994227" cy="26900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811B98-DA1A-B294-3D32-0FE03CC6E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112" y="1849189"/>
            <a:ext cx="6075609" cy="27363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78C1F-1B14-777E-22B1-B76ABBC9B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3339" y="3323876"/>
            <a:ext cx="537269" cy="7074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C835C18-43DB-1A7D-FDC0-5A278C530C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5770" y="3277155"/>
            <a:ext cx="511516" cy="65694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D97EDDA-6D47-2425-C2D3-6EB0C7EB95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1917" y="4254775"/>
            <a:ext cx="632683" cy="7139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BEAE5FF-3EE5-6B91-8436-04EBA65E39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1950" y="2894667"/>
            <a:ext cx="284878" cy="32939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E9FBAB6-9465-FC84-F51B-16A147D50C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2980" y="3261650"/>
            <a:ext cx="375278" cy="41597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FE0F4EB-505F-5252-1936-7FC35E3C96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2702" y="1975934"/>
            <a:ext cx="1487370" cy="50656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3C7454C-1D90-8049-4787-AD892B699D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67692" y="2876572"/>
            <a:ext cx="1158821" cy="32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96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1EE18-0D22-C12E-F0C4-5C19D20E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Разбираем пример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C0BF1D-F24F-0994-CE92-3EF90631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53" y="1823328"/>
            <a:ext cx="6414717" cy="2765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C6FF8D-0BDF-B814-34CB-6234430F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84" y="877248"/>
            <a:ext cx="2262166" cy="35752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59AFF7-CCA1-807A-7973-3FE3BD06E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039" y="777543"/>
            <a:ext cx="1060891" cy="5221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F8F4AD-FDBD-9DD9-F0E8-64B428115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68" y="870325"/>
            <a:ext cx="800100" cy="3365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50C585-21A0-C8B9-2D83-3E86FDBAA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764" y="1849189"/>
            <a:ext cx="5994227" cy="26900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811B98-DA1A-B294-3D32-0FE03CC6E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112" y="1849189"/>
            <a:ext cx="6075609" cy="27363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78C1F-1B14-777E-22B1-B76ABBC9B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3339" y="3323876"/>
            <a:ext cx="537269" cy="7074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C835C18-43DB-1A7D-FDC0-5A278C530C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5770" y="3277155"/>
            <a:ext cx="511516" cy="65694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D97EDDA-6D47-2425-C2D3-6EB0C7EB95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1917" y="4254775"/>
            <a:ext cx="632683" cy="7139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BEAE5FF-3EE5-6B91-8436-04EBA65E39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1950" y="2894667"/>
            <a:ext cx="284878" cy="32939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E9FBAB6-9465-FC84-F51B-16A147D50C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2980" y="3261650"/>
            <a:ext cx="375278" cy="41597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FE0F4EB-505F-5252-1936-7FC35E3C96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32702" y="1975934"/>
            <a:ext cx="1487370" cy="50656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3C7454C-1D90-8049-4787-AD892B699D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67692" y="2876572"/>
            <a:ext cx="1158821" cy="32939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25E6B05-3EC2-AA17-54E0-D95630F3EC0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50923" y="2460601"/>
            <a:ext cx="1226581" cy="41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58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1EE18-0D22-C12E-F0C4-5C19D20E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Разбираем пример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C0BF1D-F24F-0994-CE92-3EF90631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53" y="1823328"/>
            <a:ext cx="6414717" cy="2765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C6FF8D-0BDF-B814-34CB-6234430F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84" y="877248"/>
            <a:ext cx="2262166" cy="35752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59AFF7-CCA1-807A-7973-3FE3BD06E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039" y="777543"/>
            <a:ext cx="1060891" cy="5221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F8F4AD-FDBD-9DD9-F0E8-64B428115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68" y="870325"/>
            <a:ext cx="800100" cy="3365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50C585-21A0-C8B9-2D83-3E86FDBAA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764" y="1849189"/>
            <a:ext cx="5994227" cy="26900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811B98-DA1A-B294-3D32-0FE03CC6E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112" y="1849189"/>
            <a:ext cx="6075609" cy="27363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A78C1F-1B14-777E-22B1-B76ABBC9B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3339" y="3323876"/>
            <a:ext cx="537269" cy="70749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C835C18-43DB-1A7D-FDC0-5A278C530C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5770" y="3277155"/>
            <a:ext cx="511516" cy="65694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D97EDDA-6D47-2425-C2D3-6EB0C7EB95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1917" y="4254775"/>
            <a:ext cx="632683" cy="71394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BEAE5FF-3EE5-6B91-8436-04EBA65E39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51950" y="2894667"/>
            <a:ext cx="284878" cy="32939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E9FBAB6-9465-FC84-F51B-16A147D50C2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2980" y="3261650"/>
            <a:ext cx="375278" cy="41597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72483C9-EC49-BF71-8C00-089CEFC149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8348" y="2375128"/>
            <a:ext cx="289220" cy="32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71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90BE21-EE68-5BB4-52E3-AE5735F53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коде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1D6E3A-C12F-90DD-C4DA-FA51A88F8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969" y="2516268"/>
            <a:ext cx="1796238" cy="15793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DC8E85-9C02-B624-3DC0-2040187C42C0}"/>
              </a:ext>
            </a:extLst>
          </p:cNvPr>
          <p:cNvSpPr txBox="1"/>
          <p:nvPr/>
        </p:nvSpPr>
        <p:spPr>
          <a:xfrm>
            <a:off x="1693108" y="2042382"/>
            <a:ext cx="110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Forward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145B0C-12CE-7B64-333A-A4F5A9828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005" y="2497123"/>
            <a:ext cx="2145257" cy="1617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5DAE72-E21B-0D8F-1841-353D1ECCBFE3}"/>
              </a:ext>
            </a:extLst>
          </p:cNvPr>
          <p:cNvSpPr txBox="1"/>
          <p:nvPr/>
        </p:nvSpPr>
        <p:spPr>
          <a:xfrm>
            <a:off x="5374194" y="2046837"/>
            <a:ext cx="134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Backward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1840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036ECF-1CD1-358C-4936-0B9810785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152F14-1CF2-7277-4489-1C00B3519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37" y="1511640"/>
            <a:ext cx="3886771" cy="10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60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036ECF-1CD1-358C-4936-0B9810785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152F14-1CF2-7277-4489-1C00B3519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37" y="1511640"/>
            <a:ext cx="3886771" cy="109626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789BB7-7053-6E6B-B26D-1E2773C1A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37" y="2632923"/>
            <a:ext cx="3886771" cy="4273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A137A-0880-8315-AADD-27861F8A7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021" y="2660012"/>
            <a:ext cx="1991873" cy="35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96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036ECF-1CD1-358C-4936-0B9810785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152F14-1CF2-7277-4489-1C00B3519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37" y="1511640"/>
            <a:ext cx="3886771" cy="109626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789BB7-7053-6E6B-B26D-1E2773C1A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37" y="2632923"/>
            <a:ext cx="3886771" cy="4273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A137A-0880-8315-AADD-27861F8A7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021" y="2660012"/>
            <a:ext cx="1991873" cy="3505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DC241B-9672-8090-F742-A6FCC1DFD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36" y="3085277"/>
            <a:ext cx="3886771" cy="57803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7830AF7-9675-7E91-CA49-3CC4417AF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852" y="3160622"/>
            <a:ext cx="517309" cy="4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750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036ECF-1CD1-358C-4936-0B9810785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152F14-1CF2-7277-4489-1C00B3519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37" y="1511640"/>
            <a:ext cx="3886771" cy="109626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789BB7-7053-6E6B-B26D-1E2773C1A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37" y="2632923"/>
            <a:ext cx="3886771" cy="42734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5A137A-0880-8315-AADD-27861F8A7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021" y="2660012"/>
            <a:ext cx="1991873" cy="3505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DC241B-9672-8090-F742-A6FCC1DFD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36" y="3085277"/>
            <a:ext cx="3886771" cy="57803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7560C9-4581-2054-30DD-1CBBF89B6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999" y="3689011"/>
            <a:ext cx="3820907" cy="584188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7AB91A1-C92B-D71E-0274-8A2B69141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852" y="3160622"/>
            <a:ext cx="517309" cy="4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210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036ECF-1CD1-358C-4936-0B9810785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DA031C-2208-BE61-63BE-A949FAAEC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30"/>
          <a:stretch/>
        </p:blipFill>
        <p:spPr>
          <a:xfrm>
            <a:off x="504000" y="1511640"/>
            <a:ext cx="4588607" cy="158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45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036ECF-1CD1-358C-4936-0B9810785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DA031C-2208-BE61-63BE-A949FAAEC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30"/>
          <a:stretch/>
        </p:blipFill>
        <p:spPr>
          <a:xfrm>
            <a:off x="504000" y="1511640"/>
            <a:ext cx="4588607" cy="1587152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2B0873AC-DB76-EA4F-06B4-AD514579D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07" y="1629266"/>
            <a:ext cx="4268751" cy="146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174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Обратные импульсы очищают мозг от ненужной информации - Медгаджетс">
            <a:extLst>
              <a:ext uri="{FF2B5EF4-FFF2-40B4-BE49-F238E27FC236}">
                <a16:creationId xmlns:a16="http://schemas.microsoft.com/office/drawing/2014/main" id="{ACA7C8BD-CE53-8F3B-5BB2-FDEC4B265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74" y="751543"/>
            <a:ext cx="4005390" cy="400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к работает мозг | Виктор Кобейкин | Дзен">
            <a:extLst>
              <a:ext uri="{FF2B5EF4-FFF2-40B4-BE49-F238E27FC236}">
                <a16:creationId xmlns:a16="http://schemas.microsoft.com/office/drawing/2014/main" id="{D8B8437D-8B5B-DB5D-719F-A91FCCD78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2" y="1114800"/>
            <a:ext cx="4393251" cy="327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967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036ECF-1CD1-358C-4936-0B9810785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ADA031C-2208-BE61-63BE-A949FAAECD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30"/>
          <a:stretch/>
        </p:blipFill>
        <p:spPr>
          <a:xfrm>
            <a:off x="504000" y="1511640"/>
            <a:ext cx="4588607" cy="1587152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2B0873AC-DB76-EA4F-06B4-AD514579D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07" y="1629266"/>
            <a:ext cx="4268751" cy="146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8C4700-A9A9-C7A7-14D6-3D53C764D4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604"/>
          <a:stretch/>
        </p:blipFill>
        <p:spPr>
          <a:xfrm>
            <a:off x="404488" y="3131020"/>
            <a:ext cx="4688120" cy="10278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757DB6-E40B-223D-91ED-B37329731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556" y="3206815"/>
            <a:ext cx="2019300" cy="876300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BA4A87D0-E4EE-2D58-667D-3225AF9E00B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5092608" y="3644965"/>
            <a:ext cx="8469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160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4B1F35-CBE7-C99C-487D-B5AAFB80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1CC62B-8A1F-48C1-25B5-90B0105B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0" y="1630768"/>
            <a:ext cx="5506941" cy="184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718A19-6F4E-BC02-BE89-041EBD02E145}"/>
              </a:ext>
            </a:extLst>
          </p:cNvPr>
          <p:cNvSpPr txBox="1"/>
          <p:nvPr/>
        </p:nvSpPr>
        <p:spPr>
          <a:xfrm>
            <a:off x="6467545" y="1584583"/>
            <a:ext cx="3744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Я знаю все параметры модели и их градиенты</a:t>
            </a:r>
            <a:endParaRPr lang="en-US" sz="1200" dirty="0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BD01D2C7-858C-B139-2FF5-B4F150AE6E1C}"/>
              </a:ext>
            </a:extLst>
          </p:cNvPr>
          <p:cNvCxnSpPr>
            <a:stCxn id="7" idx="1"/>
            <a:endCxn id="6" idx="3"/>
          </p:cNvCxnSpPr>
          <p:nvPr/>
        </p:nvCxnSpPr>
        <p:spPr>
          <a:xfrm flipH="1">
            <a:off x="6010941" y="1723083"/>
            <a:ext cx="456604" cy="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22776D-73C2-DFCC-955F-3D1BD5CF8F18}"/>
              </a:ext>
            </a:extLst>
          </p:cNvPr>
          <p:cNvSpPr txBox="1"/>
          <p:nvPr/>
        </p:nvSpPr>
        <p:spPr>
          <a:xfrm>
            <a:off x="6374102" y="1303877"/>
            <a:ext cx="2916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SGD - Stochastic Gradient Descent</a:t>
            </a:r>
            <a:endParaRPr lang="ru-RU" sz="1200" dirty="0"/>
          </a:p>
        </p:txBody>
      </p:sp>
      <p:pic>
        <p:nvPicPr>
          <p:cNvPr id="11266" name="Picture 2" descr="Объясняем на пальцах принцип действия оптимизаторов для нейронных сетей:  основные алгоритмы, и зачем они нужны / Хабр">
            <a:extLst>
              <a:ext uri="{FF2B5EF4-FFF2-40B4-BE49-F238E27FC236}">
                <a16:creationId xmlns:a16="http://schemas.microsoft.com/office/drawing/2014/main" id="{8E065C51-A9DB-B2AE-1E5F-B165F06F6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119" y="2450791"/>
            <a:ext cx="3274386" cy="151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570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4B1F35-CBE7-C99C-487D-B5AAFB80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1CC62B-8A1F-48C1-25B5-90B0105B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0" y="1630768"/>
            <a:ext cx="5506941" cy="184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718A19-6F4E-BC02-BE89-041EBD02E145}"/>
              </a:ext>
            </a:extLst>
          </p:cNvPr>
          <p:cNvSpPr txBox="1"/>
          <p:nvPr/>
        </p:nvSpPr>
        <p:spPr>
          <a:xfrm>
            <a:off x="6467545" y="1584583"/>
            <a:ext cx="3744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Я знаю все параметры модели и их градиенты</a:t>
            </a:r>
            <a:endParaRPr lang="en-US" sz="1200" dirty="0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BD01D2C7-858C-B139-2FF5-B4F150AE6E1C}"/>
              </a:ext>
            </a:extLst>
          </p:cNvPr>
          <p:cNvCxnSpPr>
            <a:stCxn id="7" idx="1"/>
            <a:endCxn id="6" idx="3"/>
          </p:cNvCxnSpPr>
          <p:nvPr/>
        </p:nvCxnSpPr>
        <p:spPr>
          <a:xfrm flipH="1">
            <a:off x="6010941" y="1723083"/>
            <a:ext cx="456604" cy="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Jack McKew's Blog – 3D Gradient Descent in Python">
            <a:extLst>
              <a:ext uri="{FF2B5EF4-FFF2-40B4-BE49-F238E27FC236}">
                <a16:creationId xmlns:a16="http://schemas.microsoft.com/office/drawing/2014/main" id="{353751AD-CE58-36F0-AF5A-8E98CB2C7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470" y="2000082"/>
            <a:ext cx="3471619" cy="302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013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4B1F35-CBE7-C99C-487D-B5AAFB80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1CC62B-8A1F-48C1-25B5-90B0105B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0" y="1630768"/>
            <a:ext cx="5506941" cy="184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718A19-6F4E-BC02-BE89-041EBD02E145}"/>
              </a:ext>
            </a:extLst>
          </p:cNvPr>
          <p:cNvSpPr txBox="1"/>
          <p:nvPr/>
        </p:nvSpPr>
        <p:spPr>
          <a:xfrm>
            <a:off x="6467545" y="1584583"/>
            <a:ext cx="3744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Я знаю все параметры модели и их градиенты</a:t>
            </a:r>
            <a:endParaRPr lang="en-US" sz="1200" dirty="0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BD01D2C7-858C-B139-2FF5-B4F150AE6E1C}"/>
              </a:ext>
            </a:extLst>
          </p:cNvPr>
          <p:cNvCxnSpPr>
            <a:stCxn id="7" idx="1"/>
            <a:endCxn id="6" idx="3"/>
          </p:cNvCxnSpPr>
          <p:nvPr/>
        </p:nvCxnSpPr>
        <p:spPr>
          <a:xfrm flipH="1">
            <a:off x="6010941" y="1723083"/>
            <a:ext cx="456604" cy="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289FC0E-E998-3C1A-6EB2-01F0C94D7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2075129"/>
            <a:ext cx="3822730" cy="119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48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4B1F35-CBE7-C99C-487D-B5AAFB80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1CC62B-8A1F-48C1-25B5-90B0105B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0" y="1630768"/>
            <a:ext cx="5506941" cy="184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718A19-6F4E-BC02-BE89-041EBD02E145}"/>
              </a:ext>
            </a:extLst>
          </p:cNvPr>
          <p:cNvSpPr txBox="1"/>
          <p:nvPr/>
        </p:nvSpPr>
        <p:spPr>
          <a:xfrm>
            <a:off x="6467545" y="1584583"/>
            <a:ext cx="3744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Я знаю все параметры модели и их градиенты</a:t>
            </a:r>
            <a:endParaRPr lang="en-US" sz="1200" dirty="0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BD01D2C7-858C-B139-2FF5-B4F150AE6E1C}"/>
              </a:ext>
            </a:extLst>
          </p:cNvPr>
          <p:cNvCxnSpPr>
            <a:stCxn id="7" idx="1"/>
            <a:endCxn id="6" idx="3"/>
          </p:cNvCxnSpPr>
          <p:nvPr/>
        </p:nvCxnSpPr>
        <p:spPr>
          <a:xfrm flipH="1">
            <a:off x="6010941" y="1723083"/>
            <a:ext cx="456604" cy="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BFCA2C-A967-847C-A5E4-D286E2052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2075129"/>
            <a:ext cx="3822730" cy="1199288"/>
          </a:xfrm>
          <a:prstGeom prst="rect">
            <a:avLst/>
          </a:prstGeom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4BA9D79A-FE00-5E46-6202-2532612BCE83}"/>
              </a:ext>
            </a:extLst>
          </p:cNvPr>
          <p:cNvCxnSpPr>
            <a:cxnSpLocks/>
          </p:cNvCxnSpPr>
          <p:nvPr/>
        </p:nvCxnSpPr>
        <p:spPr>
          <a:xfrm flipH="1">
            <a:off x="2649758" y="2437525"/>
            <a:ext cx="1928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31AFEC-4E0F-AB29-8344-77D3C7FC4660}"/>
              </a:ext>
            </a:extLst>
          </p:cNvPr>
          <p:cNvSpPr txBox="1"/>
          <p:nvPr/>
        </p:nvSpPr>
        <p:spPr>
          <a:xfrm>
            <a:off x="4527527" y="2267880"/>
            <a:ext cx="303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Обнуляем градиенты</a:t>
            </a:r>
          </a:p>
        </p:txBody>
      </p:sp>
    </p:spTree>
    <p:extLst>
      <p:ext uri="{BB962C8B-B14F-4D97-AF65-F5344CB8AC3E}">
        <p14:creationId xmlns:p14="http://schemas.microsoft.com/office/powerpoint/2010/main" val="883622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4B1F35-CBE7-C99C-487D-B5AAFB80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1CC62B-8A1F-48C1-25B5-90B0105B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0" y="1630768"/>
            <a:ext cx="5506941" cy="184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718A19-6F4E-BC02-BE89-041EBD02E145}"/>
              </a:ext>
            </a:extLst>
          </p:cNvPr>
          <p:cNvSpPr txBox="1"/>
          <p:nvPr/>
        </p:nvSpPr>
        <p:spPr>
          <a:xfrm>
            <a:off x="6467545" y="1584583"/>
            <a:ext cx="3744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Я знаю все параметры модели и их градиенты</a:t>
            </a:r>
            <a:endParaRPr lang="en-US" sz="1200" dirty="0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BD01D2C7-858C-B139-2FF5-B4F150AE6E1C}"/>
              </a:ext>
            </a:extLst>
          </p:cNvPr>
          <p:cNvCxnSpPr>
            <a:stCxn id="7" idx="1"/>
            <a:endCxn id="6" idx="3"/>
          </p:cNvCxnSpPr>
          <p:nvPr/>
        </p:nvCxnSpPr>
        <p:spPr>
          <a:xfrm flipH="1">
            <a:off x="6010941" y="1723083"/>
            <a:ext cx="456604" cy="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BFCA2C-A967-847C-A5E4-D286E2052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2075129"/>
            <a:ext cx="3822730" cy="1199288"/>
          </a:xfrm>
          <a:prstGeom prst="rect">
            <a:avLst/>
          </a:prstGeom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4BA9D79A-FE00-5E46-6202-2532612BCE83}"/>
              </a:ext>
            </a:extLst>
          </p:cNvPr>
          <p:cNvCxnSpPr>
            <a:cxnSpLocks/>
          </p:cNvCxnSpPr>
          <p:nvPr/>
        </p:nvCxnSpPr>
        <p:spPr>
          <a:xfrm flipH="1">
            <a:off x="2649758" y="2437525"/>
            <a:ext cx="1928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31AFEC-4E0F-AB29-8344-77D3C7FC4660}"/>
              </a:ext>
            </a:extLst>
          </p:cNvPr>
          <p:cNvSpPr txBox="1"/>
          <p:nvPr/>
        </p:nvSpPr>
        <p:spPr>
          <a:xfrm>
            <a:off x="4527527" y="2267880"/>
            <a:ext cx="303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Обнуляем градиенты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D33FF-4505-DC85-D706-337491E8B379}"/>
              </a:ext>
            </a:extLst>
          </p:cNvPr>
          <p:cNvSpPr txBox="1"/>
          <p:nvPr/>
        </p:nvSpPr>
        <p:spPr>
          <a:xfrm>
            <a:off x="4527527" y="2461599"/>
            <a:ext cx="3662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Forward pass</a:t>
            </a:r>
            <a:r>
              <a:rPr lang="ru-RU" sz="1200" dirty="0"/>
              <a:t>, получили предсказания модели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035005-C5C3-5934-CA6A-BC9FB39E223B}"/>
              </a:ext>
            </a:extLst>
          </p:cNvPr>
          <p:cNvCxnSpPr>
            <a:cxnSpLocks/>
          </p:cNvCxnSpPr>
          <p:nvPr/>
        </p:nvCxnSpPr>
        <p:spPr>
          <a:xfrm flipH="1">
            <a:off x="2649758" y="2608031"/>
            <a:ext cx="1928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393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4B1F35-CBE7-C99C-487D-B5AAFB80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1CC62B-8A1F-48C1-25B5-90B0105B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0" y="1630768"/>
            <a:ext cx="5506941" cy="184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718A19-6F4E-BC02-BE89-041EBD02E145}"/>
              </a:ext>
            </a:extLst>
          </p:cNvPr>
          <p:cNvSpPr txBox="1"/>
          <p:nvPr/>
        </p:nvSpPr>
        <p:spPr>
          <a:xfrm>
            <a:off x="6467545" y="1584583"/>
            <a:ext cx="3744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Я знаю все параметры модели и их градиенты</a:t>
            </a:r>
            <a:endParaRPr lang="en-US" sz="1200" dirty="0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BD01D2C7-858C-B139-2FF5-B4F150AE6E1C}"/>
              </a:ext>
            </a:extLst>
          </p:cNvPr>
          <p:cNvCxnSpPr>
            <a:stCxn id="7" idx="1"/>
            <a:endCxn id="6" idx="3"/>
          </p:cNvCxnSpPr>
          <p:nvPr/>
        </p:nvCxnSpPr>
        <p:spPr>
          <a:xfrm flipH="1">
            <a:off x="6010941" y="1723083"/>
            <a:ext cx="456604" cy="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BFCA2C-A967-847C-A5E4-D286E2052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2075129"/>
            <a:ext cx="3822730" cy="1199288"/>
          </a:xfrm>
          <a:prstGeom prst="rect">
            <a:avLst/>
          </a:prstGeom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4BA9D79A-FE00-5E46-6202-2532612BCE83}"/>
              </a:ext>
            </a:extLst>
          </p:cNvPr>
          <p:cNvCxnSpPr>
            <a:cxnSpLocks/>
          </p:cNvCxnSpPr>
          <p:nvPr/>
        </p:nvCxnSpPr>
        <p:spPr>
          <a:xfrm flipH="1">
            <a:off x="2649758" y="2437525"/>
            <a:ext cx="1928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31AFEC-4E0F-AB29-8344-77D3C7FC4660}"/>
              </a:ext>
            </a:extLst>
          </p:cNvPr>
          <p:cNvSpPr txBox="1"/>
          <p:nvPr/>
        </p:nvSpPr>
        <p:spPr>
          <a:xfrm>
            <a:off x="4527527" y="2267880"/>
            <a:ext cx="303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Обнуляем градиенты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D33FF-4505-DC85-D706-337491E8B379}"/>
              </a:ext>
            </a:extLst>
          </p:cNvPr>
          <p:cNvSpPr txBox="1"/>
          <p:nvPr/>
        </p:nvSpPr>
        <p:spPr>
          <a:xfrm>
            <a:off x="4527526" y="2461599"/>
            <a:ext cx="3642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Forward pass</a:t>
            </a:r>
            <a:r>
              <a:rPr lang="ru-RU" sz="1200" dirty="0"/>
              <a:t>, получили предсказания модели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035005-C5C3-5934-CA6A-BC9FB39E223B}"/>
              </a:ext>
            </a:extLst>
          </p:cNvPr>
          <p:cNvCxnSpPr>
            <a:cxnSpLocks/>
          </p:cNvCxnSpPr>
          <p:nvPr/>
        </p:nvCxnSpPr>
        <p:spPr>
          <a:xfrm flipH="1">
            <a:off x="2649758" y="2608031"/>
            <a:ext cx="1928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08A93E-DDC4-81F5-147D-BA69BFCA004D}"/>
              </a:ext>
            </a:extLst>
          </p:cNvPr>
          <p:cNvSpPr txBox="1"/>
          <p:nvPr/>
        </p:nvSpPr>
        <p:spPr>
          <a:xfrm>
            <a:off x="4578674" y="2648884"/>
            <a:ext cx="303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Получаем значение ошибки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5D44157-1FA1-868B-9BF2-87F57A411ECD}"/>
              </a:ext>
            </a:extLst>
          </p:cNvPr>
          <p:cNvCxnSpPr>
            <a:cxnSpLocks/>
          </p:cNvCxnSpPr>
          <p:nvPr/>
        </p:nvCxnSpPr>
        <p:spPr>
          <a:xfrm flipH="1">
            <a:off x="3350576" y="2788241"/>
            <a:ext cx="1228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634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4B1F35-CBE7-C99C-487D-B5AAFB80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1CC62B-8A1F-48C1-25B5-90B0105B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0" y="1630768"/>
            <a:ext cx="5506941" cy="184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718A19-6F4E-BC02-BE89-041EBD02E145}"/>
              </a:ext>
            </a:extLst>
          </p:cNvPr>
          <p:cNvSpPr txBox="1"/>
          <p:nvPr/>
        </p:nvSpPr>
        <p:spPr>
          <a:xfrm>
            <a:off x="6467545" y="1584583"/>
            <a:ext cx="3744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Я знаю все параметры модели и их градиенты</a:t>
            </a:r>
            <a:endParaRPr lang="en-US" sz="1200" dirty="0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BD01D2C7-858C-B139-2FF5-B4F150AE6E1C}"/>
              </a:ext>
            </a:extLst>
          </p:cNvPr>
          <p:cNvCxnSpPr>
            <a:stCxn id="7" idx="1"/>
            <a:endCxn id="6" idx="3"/>
          </p:cNvCxnSpPr>
          <p:nvPr/>
        </p:nvCxnSpPr>
        <p:spPr>
          <a:xfrm flipH="1">
            <a:off x="6010941" y="1723083"/>
            <a:ext cx="456604" cy="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BFCA2C-A967-847C-A5E4-D286E2052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2075129"/>
            <a:ext cx="3822730" cy="1199288"/>
          </a:xfrm>
          <a:prstGeom prst="rect">
            <a:avLst/>
          </a:prstGeom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4BA9D79A-FE00-5E46-6202-2532612BCE83}"/>
              </a:ext>
            </a:extLst>
          </p:cNvPr>
          <p:cNvCxnSpPr>
            <a:cxnSpLocks/>
          </p:cNvCxnSpPr>
          <p:nvPr/>
        </p:nvCxnSpPr>
        <p:spPr>
          <a:xfrm flipH="1">
            <a:off x="2649758" y="2437525"/>
            <a:ext cx="1928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31AFEC-4E0F-AB29-8344-77D3C7FC4660}"/>
              </a:ext>
            </a:extLst>
          </p:cNvPr>
          <p:cNvSpPr txBox="1"/>
          <p:nvPr/>
        </p:nvSpPr>
        <p:spPr>
          <a:xfrm>
            <a:off x="4527527" y="2267880"/>
            <a:ext cx="303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Обнуляем градиенты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D33FF-4505-DC85-D706-337491E8B379}"/>
              </a:ext>
            </a:extLst>
          </p:cNvPr>
          <p:cNvSpPr txBox="1"/>
          <p:nvPr/>
        </p:nvSpPr>
        <p:spPr>
          <a:xfrm>
            <a:off x="4527527" y="2461599"/>
            <a:ext cx="3922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Forward pass</a:t>
            </a:r>
            <a:r>
              <a:rPr lang="ru-RU" sz="1200" dirty="0"/>
              <a:t>, получили предсказания модели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035005-C5C3-5934-CA6A-BC9FB39E223B}"/>
              </a:ext>
            </a:extLst>
          </p:cNvPr>
          <p:cNvCxnSpPr>
            <a:cxnSpLocks/>
          </p:cNvCxnSpPr>
          <p:nvPr/>
        </p:nvCxnSpPr>
        <p:spPr>
          <a:xfrm flipH="1">
            <a:off x="2649758" y="2608031"/>
            <a:ext cx="1928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08A93E-DDC4-81F5-147D-BA69BFCA004D}"/>
              </a:ext>
            </a:extLst>
          </p:cNvPr>
          <p:cNvSpPr txBox="1"/>
          <p:nvPr/>
        </p:nvSpPr>
        <p:spPr>
          <a:xfrm>
            <a:off x="4578674" y="2648884"/>
            <a:ext cx="303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Получаем значение ошибки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5D44157-1FA1-868B-9BF2-87F57A411ECD}"/>
              </a:ext>
            </a:extLst>
          </p:cNvPr>
          <p:cNvCxnSpPr>
            <a:cxnSpLocks/>
          </p:cNvCxnSpPr>
          <p:nvPr/>
        </p:nvCxnSpPr>
        <p:spPr>
          <a:xfrm flipH="1">
            <a:off x="3350576" y="2788241"/>
            <a:ext cx="1228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C9428DC-CC20-4772-2DE1-50092DF95429}"/>
              </a:ext>
            </a:extLst>
          </p:cNvPr>
          <p:cNvSpPr txBox="1"/>
          <p:nvPr/>
        </p:nvSpPr>
        <p:spPr>
          <a:xfrm>
            <a:off x="4574245" y="2822020"/>
            <a:ext cx="303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Считаем градиенты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2963E260-11BD-87D8-8CFF-A5D5DEC179D8}"/>
              </a:ext>
            </a:extLst>
          </p:cNvPr>
          <p:cNvCxnSpPr>
            <a:cxnSpLocks/>
          </p:cNvCxnSpPr>
          <p:nvPr/>
        </p:nvCxnSpPr>
        <p:spPr>
          <a:xfrm flipH="1">
            <a:off x="2643084" y="2968452"/>
            <a:ext cx="1928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533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4B1F35-CBE7-C99C-487D-B5AAFB80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91CC62B-8A1F-48C1-25B5-90B0105B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0" y="1630768"/>
            <a:ext cx="5506941" cy="1846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718A19-6F4E-BC02-BE89-041EBD02E145}"/>
              </a:ext>
            </a:extLst>
          </p:cNvPr>
          <p:cNvSpPr txBox="1"/>
          <p:nvPr/>
        </p:nvSpPr>
        <p:spPr>
          <a:xfrm>
            <a:off x="6467545" y="1584583"/>
            <a:ext cx="3744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Я знаю все параметры модели и их градиенты</a:t>
            </a:r>
            <a:endParaRPr lang="en-US" sz="1200" dirty="0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BD01D2C7-858C-B139-2FF5-B4F150AE6E1C}"/>
              </a:ext>
            </a:extLst>
          </p:cNvPr>
          <p:cNvCxnSpPr>
            <a:stCxn id="7" idx="1"/>
            <a:endCxn id="6" idx="3"/>
          </p:cNvCxnSpPr>
          <p:nvPr/>
        </p:nvCxnSpPr>
        <p:spPr>
          <a:xfrm flipH="1">
            <a:off x="6010941" y="1723083"/>
            <a:ext cx="456604" cy="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BFCA2C-A967-847C-A5E4-D286E2052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2075129"/>
            <a:ext cx="3822730" cy="1199288"/>
          </a:xfrm>
          <a:prstGeom prst="rect">
            <a:avLst/>
          </a:prstGeom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4BA9D79A-FE00-5E46-6202-2532612BCE83}"/>
              </a:ext>
            </a:extLst>
          </p:cNvPr>
          <p:cNvCxnSpPr>
            <a:cxnSpLocks/>
          </p:cNvCxnSpPr>
          <p:nvPr/>
        </p:nvCxnSpPr>
        <p:spPr>
          <a:xfrm flipH="1">
            <a:off x="2649758" y="2437525"/>
            <a:ext cx="1928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31AFEC-4E0F-AB29-8344-77D3C7FC4660}"/>
              </a:ext>
            </a:extLst>
          </p:cNvPr>
          <p:cNvSpPr txBox="1"/>
          <p:nvPr/>
        </p:nvSpPr>
        <p:spPr>
          <a:xfrm>
            <a:off x="4527527" y="2267880"/>
            <a:ext cx="303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Обнуляем градиенты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D33FF-4505-DC85-D706-337491E8B379}"/>
              </a:ext>
            </a:extLst>
          </p:cNvPr>
          <p:cNvSpPr txBox="1"/>
          <p:nvPr/>
        </p:nvSpPr>
        <p:spPr>
          <a:xfrm>
            <a:off x="4527527" y="2461599"/>
            <a:ext cx="3922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Forward pass</a:t>
            </a:r>
            <a:r>
              <a:rPr lang="ru-RU" sz="1200" dirty="0"/>
              <a:t>, получили предсказания модели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46035005-C5C3-5934-CA6A-BC9FB39E223B}"/>
              </a:ext>
            </a:extLst>
          </p:cNvPr>
          <p:cNvCxnSpPr>
            <a:cxnSpLocks/>
          </p:cNvCxnSpPr>
          <p:nvPr/>
        </p:nvCxnSpPr>
        <p:spPr>
          <a:xfrm flipH="1">
            <a:off x="2649758" y="2608031"/>
            <a:ext cx="1928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08A93E-DDC4-81F5-147D-BA69BFCA004D}"/>
              </a:ext>
            </a:extLst>
          </p:cNvPr>
          <p:cNvSpPr txBox="1"/>
          <p:nvPr/>
        </p:nvSpPr>
        <p:spPr>
          <a:xfrm>
            <a:off x="4578674" y="2648884"/>
            <a:ext cx="303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Получаем значение ошибки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5D44157-1FA1-868B-9BF2-87F57A411ECD}"/>
              </a:ext>
            </a:extLst>
          </p:cNvPr>
          <p:cNvCxnSpPr>
            <a:cxnSpLocks/>
          </p:cNvCxnSpPr>
          <p:nvPr/>
        </p:nvCxnSpPr>
        <p:spPr>
          <a:xfrm flipH="1">
            <a:off x="3350576" y="2788241"/>
            <a:ext cx="12280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C9428DC-CC20-4772-2DE1-50092DF95429}"/>
              </a:ext>
            </a:extLst>
          </p:cNvPr>
          <p:cNvSpPr txBox="1"/>
          <p:nvPr/>
        </p:nvSpPr>
        <p:spPr>
          <a:xfrm>
            <a:off x="4574245" y="2822020"/>
            <a:ext cx="30302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Считаем градиенты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2963E260-11BD-87D8-8CFF-A5D5DEC179D8}"/>
              </a:ext>
            </a:extLst>
          </p:cNvPr>
          <p:cNvCxnSpPr>
            <a:cxnSpLocks/>
          </p:cNvCxnSpPr>
          <p:nvPr/>
        </p:nvCxnSpPr>
        <p:spPr>
          <a:xfrm flipH="1">
            <a:off x="2643084" y="2968452"/>
            <a:ext cx="1928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53B675F-5CC0-AEF8-B10D-5123E3AF938E}"/>
              </a:ext>
            </a:extLst>
          </p:cNvPr>
          <p:cNvSpPr txBox="1"/>
          <p:nvPr/>
        </p:nvSpPr>
        <p:spPr>
          <a:xfrm>
            <a:off x="4578673" y="2997307"/>
            <a:ext cx="4845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На основе градиентов обновляем обучаемые параметры модели</a:t>
            </a: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12BF9C66-34DA-4D7A-ABA5-A44338FDE3CD}"/>
              </a:ext>
            </a:extLst>
          </p:cNvPr>
          <p:cNvCxnSpPr>
            <a:cxnSpLocks/>
          </p:cNvCxnSpPr>
          <p:nvPr/>
        </p:nvCxnSpPr>
        <p:spPr>
          <a:xfrm flipH="1">
            <a:off x="2647513" y="3143739"/>
            <a:ext cx="19289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208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o the heart of Multi-Layer Perceptron Neural Networks (Part-1)">
            <a:extLst>
              <a:ext uri="{FF2B5EF4-FFF2-40B4-BE49-F238E27FC236}">
                <a16:creationId xmlns:a16="http://schemas.microsoft.com/office/drawing/2014/main" id="{288D7C40-9E9B-1641-2F76-E1E6039F4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852" y="795689"/>
            <a:ext cx="6466919" cy="388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686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1EE18-0D22-C12E-F0C4-5C19D20E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Разбираем пример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C0BF1D-F24F-0994-CE92-3EF90631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53" y="1823328"/>
            <a:ext cx="6414717" cy="2765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C6FF8D-0BDF-B814-34CB-6234430F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84" y="877248"/>
            <a:ext cx="2262166" cy="35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61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1EE18-0D22-C12E-F0C4-5C19D20E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Разбираем пример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C0BF1D-F24F-0994-CE92-3EF90631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53" y="1823328"/>
            <a:ext cx="6414717" cy="2765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C6FF8D-0BDF-B814-34CB-6234430F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84" y="877248"/>
            <a:ext cx="2262166" cy="35752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59AFF7-CCA1-807A-7973-3FE3BD06E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039" y="777543"/>
            <a:ext cx="1060891" cy="5221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F8F4AD-FDBD-9DD9-F0E8-64B428115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68" y="870325"/>
            <a:ext cx="800100" cy="33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09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1EE18-0D22-C12E-F0C4-5C19D20E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Разбираем пример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C0BF1D-F24F-0994-CE92-3EF90631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53" y="1823328"/>
            <a:ext cx="6414717" cy="2765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C6FF8D-0BDF-B814-34CB-6234430F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84" y="877248"/>
            <a:ext cx="2262166" cy="35752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59AFF7-CCA1-807A-7973-3FE3BD06E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039" y="777543"/>
            <a:ext cx="1060891" cy="5221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F8F4AD-FDBD-9DD9-F0E8-64B428115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68" y="870325"/>
            <a:ext cx="800100" cy="3365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2DBB662-BD8C-410F-3F15-D429EA9E54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669" y="1755380"/>
            <a:ext cx="6054121" cy="26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82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1EE18-0D22-C12E-F0C4-5C19D20E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Разбираем пример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C0BF1D-F24F-0994-CE92-3EF90631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53" y="1823328"/>
            <a:ext cx="6414717" cy="2765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C6FF8D-0BDF-B814-34CB-6234430F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84" y="877248"/>
            <a:ext cx="2262166" cy="35752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59AFF7-CCA1-807A-7973-3FE3BD06E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039" y="777543"/>
            <a:ext cx="1060891" cy="5221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F8F4AD-FDBD-9DD9-F0E8-64B428115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68" y="870325"/>
            <a:ext cx="800100" cy="3365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50C585-21A0-C8B9-2D83-3E86FDBAA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764" y="1849189"/>
            <a:ext cx="5994227" cy="26900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811B98-DA1A-B294-3D32-0FE03CC6E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112" y="1849189"/>
            <a:ext cx="6075609" cy="273638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E4C4ADF-AB39-B847-B935-2B8125CAB8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3994" y="2082428"/>
            <a:ext cx="1106748" cy="59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99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41EE18-0D22-C12E-F0C4-5C19D20E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/>
              <a:t>Разбираем пример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C0BF1D-F24F-0994-CE92-3EF906317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53" y="1823328"/>
            <a:ext cx="6414717" cy="27652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C6FF8D-0BDF-B814-34CB-6234430F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84" y="877248"/>
            <a:ext cx="2262166" cy="35752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59AFF7-CCA1-807A-7973-3FE3BD06E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039" y="777543"/>
            <a:ext cx="1060891" cy="5221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F8F4AD-FDBD-9DD9-F0E8-64B428115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68" y="870325"/>
            <a:ext cx="800100" cy="3365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50C585-21A0-C8B9-2D83-3E86FDBAA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764" y="1849189"/>
            <a:ext cx="5994227" cy="26900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C811B98-DA1A-B294-3D32-0FE03CC6E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112" y="1849189"/>
            <a:ext cx="6075609" cy="273638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466DFA4-DF21-BDB9-4CE3-CB915CFB91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7507" y="4191556"/>
            <a:ext cx="1185989" cy="21063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91F905E-E089-9471-4415-F4F57455604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977"/>
          <a:stretch/>
        </p:blipFill>
        <p:spPr>
          <a:xfrm>
            <a:off x="4977507" y="4453568"/>
            <a:ext cx="1083748" cy="58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30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5091</TotalTime>
  <Words>211</Words>
  <Application>Microsoft Macintosh PowerPoint</Application>
  <PresentationFormat>Произвольный</PresentationFormat>
  <Paragraphs>67</Paragraphs>
  <Slides>38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3" baseType="lpstr">
      <vt:lpstr>Arial</vt:lpstr>
      <vt:lpstr>Symbol</vt:lpstr>
      <vt:lpstr>Times New Roman</vt:lpstr>
      <vt:lpstr>Wingdings</vt:lpstr>
      <vt:lpstr>Office Theme</vt:lpstr>
      <vt:lpstr>   Optimization    practice 02</vt:lpstr>
      <vt:lpstr>Что оптимизировать и как?</vt:lpstr>
      <vt:lpstr>Презентация PowerPoint</vt:lpstr>
      <vt:lpstr>Презентация PowerPoint</vt:lpstr>
      <vt:lpstr>Разбираем пример</vt:lpstr>
      <vt:lpstr>Разбираем пример</vt:lpstr>
      <vt:lpstr>Разбираем пример</vt:lpstr>
      <vt:lpstr>Разбираем пример</vt:lpstr>
      <vt:lpstr>Разбираем пример</vt:lpstr>
      <vt:lpstr>Разбираем пример</vt:lpstr>
      <vt:lpstr>Разбираем пример</vt:lpstr>
      <vt:lpstr>Разбираем пример</vt:lpstr>
      <vt:lpstr>Разбираем пример</vt:lpstr>
      <vt:lpstr>Разбираем пример</vt:lpstr>
      <vt:lpstr>Разбираем пример</vt:lpstr>
      <vt:lpstr>Разбираем пример</vt:lpstr>
      <vt:lpstr>Разбираем пример</vt:lpstr>
      <vt:lpstr>Разбираем пример</vt:lpstr>
      <vt:lpstr>Разбираем пример</vt:lpstr>
      <vt:lpstr>Разбираем пример</vt:lpstr>
      <vt:lpstr>Разбираем пример</vt:lpstr>
      <vt:lpstr>Разбираем пример</vt:lpstr>
      <vt:lpstr>В коде</vt:lpstr>
      <vt:lpstr>PyTorch</vt:lpstr>
      <vt:lpstr>PyTorch</vt:lpstr>
      <vt:lpstr>PyTorch</vt:lpstr>
      <vt:lpstr>PyTorch</vt:lpstr>
      <vt:lpstr>Loss Function</vt:lpstr>
      <vt:lpstr>Loss Function</vt:lpstr>
      <vt:lpstr>Loss Function</vt:lpstr>
      <vt:lpstr>Optimizer</vt:lpstr>
      <vt:lpstr>Optimizer</vt:lpstr>
      <vt:lpstr>Optimizer</vt:lpstr>
      <vt:lpstr>Optimizer</vt:lpstr>
      <vt:lpstr>Optimizer</vt:lpstr>
      <vt:lpstr>Optimizer</vt:lpstr>
      <vt:lpstr>Optimizer</vt:lpstr>
      <vt:lpstr>Optimizer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Classy Red</dc:title>
  <dc:subject/>
  <dc:creator>Atrem Bagrov</dc:creator>
  <dc:description/>
  <cp:lastModifiedBy>Холькина Анна Александровна</cp:lastModifiedBy>
  <cp:revision>76</cp:revision>
  <dcterms:created xsi:type="dcterms:W3CDTF">2022-01-04T17:29:05Z</dcterms:created>
  <dcterms:modified xsi:type="dcterms:W3CDTF">2024-03-14T08:57:18Z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Произвольный</vt:lpwstr>
  </property>
  <property fmtid="{D5CDD505-2E9C-101B-9397-08002B2CF9AE}" pid="3" name="Slides">
    <vt:r8>24</vt:r8>
  </property>
</Properties>
</file>